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80" r:id="rId3"/>
    <p:sldId id="301" r:id="rId4"/>
    <p:sldId id="279" r:id="rId5"/>
    <p:sldId id="269" r:id="rId6"/>
    <p:sldId id="282" r:id="rId7"/>
    <p:sldId id="281" r:id="rId8"/>
    <p:sldId id="283" r:id="rId9"/>
    <p:sldId id="270" r:id="rId10"/>
    <p:sldId id="258" r:id="rId11"/>
    <p:sldId id="284" r:id="rId12"/>
    <p:sldId id="267" r:id="rId13"/>
    <p:sldId id="285" r:id="rId14"/>
    <p:sldId id="286" r:id="rId15"/>
    <p:sldId id="271" r:id="rId16"/>
    <p:sldId id="272" r:id="rId17"/>
    <p:sldId id="273" r:id="rId18"/>
    <p:sldId id="274" r:id="rId19"/>
    <p:sldId id="259" r:id="rId20"/>
    <p:sldId id="260" r:id="rId21"/>
    <p:sldId id="261" r:id="rId22"/>
    <p:sldId id="262" r:id="rId23"/>
    <p:sldId id="263" r:id="rId24"/>
    <p:sldId id="264" r:id="rId25"/>
    <p:sldId id="266" r:id="rId26"/>
    <p:sldId id="275" r:id="rId27"/>
    <p:sldId id="287" r:id="rId28"/>
    <p:sldId id="289" r:id="rId29"/>
    <p:sldId id="291" r:id="rId30"/>
    <p:sldId id="303" r:id="rId31"/>
    <p:sldId id="302" r:id="rId32"/>
    <p:sldId id="304" r:id="rId33"/>
    <p:sldId id="305" r:id="rId34"/>
    <p:sldId id="306" r:id="rId35"/>
    <p:sldId id="307" r:id="rId36"/>
    <p:sldId id="308" r:id="rId37"/>
    <p:sldId id="297" r:id="rId38"/>
    <p:sldId id="298" r:id="rId39"/>
    <p:sldId id="299" r:id="rId40"/>
    <p:sldId id="30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8"/>
    <p:restoredTop sz="94679"/>
  </p:normalViewPr>
  <p:slideViewPr>
    <p:cSldViewPr snapToGrid="0" snapToObjects="1">
      <p:cViewPr varScale="1">
        <p:scale>
          <a:sx n="97" d="100"/>
          <a:sy n="97" d="100"/>
        </p:scale>
        <p:origin x="1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.gov/content/pub/pdf/lpd13ppp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datahandbook.org/glossary/en/terms/open-dat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Gill Sans MT" panose="020B0502020104020203" pitchFamily="34" charset="0"/>
              </a:rPr>
              <a:t> A Geovisual Framework with Open Data for Novice Users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7567"/>
            <a:ext cx="6858000" cy="1857859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Michael Crowder</a:t>
            </a:r>
          </a:p>
          <a:p>
            <a:r>
              <a:rPr lang="en-US" dirty="0">
                <a:latin typeface="Gill Sans MT" panose="020B0502020104020203" pitchFamily="34" charset="0"/>
              </a:rPr>
              <a:t>Lauren </a:t>
            </a:r>
            <a:r>
              <a:rPr lang="en-US" dirty="0" err="1">
                <a:latin typeface="Gill Sans MT" panose="020B0502020104020203" pitchFamily="34" charset="0"/>
              </a:rPr>
              <a:t>Darr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Gerardo Garza</a:t>
            </a:r>
          </a:p>
          <a:p>
            <a:r>
              <a:rPr lang="en-US" dirty="0">
                <a:latin typeface="Gill Sans MT" panose="020B0502020104020203" pitchFamily="34" charset="0"/>
              </a:rPr>
              <a:t>Brent Allan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Data source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City of Dallas Open Data Portal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Police Incident Data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386K Rows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103 Columns</a:t>
            </a:r>
          </a:p>
          <a:p>
            <a:pPr lvl="3"/>
            <a:r>
              <a:rPr lang="en-US" dirty="0">
                <a:latin typeface="Gill Sans MT" panose="020B0502020104020203" pitchFamily="34" charset="0"/>
              </a:rPr>
              <a:t>2015 - 2018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Our mapping focuses on burglaries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Ability to segment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Not an overwhelming number like breaking into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842B-E0C4-8F4C-9E5D-8DD9FAC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2600742" cy="2011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4060-1AE3-044F-8EA5-4D283553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71" y="4585328"/>
            <a:ext cx="3810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Mapping handled through open-source products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R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Leaflet – Open-source JavaScript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74148-9CE9-D644-89C8-2DC4278A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/>
          <a:stretch/>
        </p:blipFill>
        <p:spPr>
          <a:xfrm>
            <a:off x="1002009" y="3765187"/>
            <a:ext cx="7139982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A6C729-AF42-084C-B2FC-98F18208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2ED82-EF76-AE40-B691-F6D27BC4CFC1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6598A-D532-E34A-A77F-694AC72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FB597-0B85-4C4D-9F54-9795E69E15A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Intro to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15FECA-40B2-C64E-91C1-F8D0624D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Law Enforcement Agencies 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On Average employ 68 people</a:t>
            </a:r>
          </a:p>
          <a:p>
            <a:pPr lvl="1"/>
            <a:r>
              <a:rPr lang="en-US" dirty="0">
                <a:latin typeface="Gill Sans MT" panose="020B0502020104020203" pitchFamily="34" charset="77"/>
              </a:rPr>
              <a:t>31% are civilians</a:t>
            </a:r>
          </a:p>
          <a:p>
            <a:pPr lvl="2"/>
            <a:r>
              <a:rPr lang="en-US" dirty="0">
                <a:latin typeface="Gill Sans MT" panose="020B0502020104020203" pitchFamily="34" charset="77"/>
              </a:rPr>
              <a:t>That’s around 20 people to run 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911 Operators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Dispatchers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Forensics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Mechanics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HR</a:t>
            </a:r>
          </a:p>
          <a:p>
            <a:pPr lvl="3"/>
            <a:r>
              <a:rPr lang="en-US" dirty="0">
                <a:latin typeface="Gill Sans MT" panose="020B0502020104020203" pitchFamily="34" charset="77"/>
              </a:rPr>
              <a:t>Finance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D052-F5BD-C947-9A00-16028081E6EF}"/>
              </a:ext>
            </a:extLst>
          </p:cNvPr>
          <p:cNvSpPr txBox="1"/>
          <p:nvPr/>
        </p:nvSpPr>
        <p:spPr>
          <a:xfrm>
            <a:off x="628650" y="5838409"/>
            <a:ext cx="523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hlinkClick r:id="rId2"/>
              </a:rPr>
              <a:t>https://www.bjs.gov/content/pub/pdf/lpd13ppp.pdf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57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Open data should mean that data is open and available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While data is available is it really open to the public?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Geovisual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EA6F3-EAAC-BF4C-B8AE-D47B4883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Interactive</a:t>
            </a:r>
          </a:p>
          <a:p>
            <a:r>
              <a:rPr lang="en-US" dirty="0">
                <a:latin typeface="Gill Sans MT" panose="020B0502020104020203" pitchFamily="34" charset="77"/>
              </a:rPr>
              <a:t>Time Bound</a:t>
            </a:r>
          </a:p>
          <a:p>
            <a:r>
              <a:rPr lang="en-US" dirty="0">
                <a:latin typeface="Gill Sans MT" panose="020B0502020104020203" pitchFamily="34" charset="77"/>
              </a:rPr>
              <a:t>Contain variable(s)</a:t>
            </a:r>
          </a:p>
          <a:p>
            <a:r>
              <a:rPr lang="en-US" dirty="0">
                <a:latin typeface="Gill Sans MT" panose="020B0502020104020203" pitchFamily="34" charset="77"/>
              </a:rPr>
              <a:t>Data Colors</a:t>
            </a:r>
          </a:p>
          <a:p>
            <a:r>
              <a:rPr lang="en-US" dirty="0">
                <a:latin typeface="Gill Sans MT" panose="020B0502020104020203" pitchFamily="34" charset="77"/>
              </a:rPr>
              <a:t>Base Maps</a:t>
            </a:r>
          </a:p>
          <a:p>
            <a:r>
              <a:rPr lang="en-US" dirty="0">
                <a:latin typeface="Gill Sans MT" panose="020B0502020104020203" pitchFamily="34" charset="77"/>
              </a:rPr>
              <a:t>Map Types</a:t>
            </a: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Cartographic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11B6AF-BAAA-BF4C-9A7E-AA133D52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2694079"/>
            <a:ext cx="6891130" cy="2301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DA024F-EB0A-064C-AAF7-FE9BACB5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87" y="3573614"/>
            <a:ext cx="475974" cy="540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9A1DF1-7E81-E045-9060-25EB9D8E9A89}"/>
              </a:ext>
            </a:extLst>
          </p:cNvPr>
          <p:cNvSpPr txBox="1"/>
          <p:nvPr/>
        </p:nvSpPr>
        <p:spPr>
          <a:xfrm>
            <a:off x="7203385" y="4905538"/>
            <a:ext cx="814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Gill Sans MT" panose="020B0502020104020203" pitchFamily="34" charset="77"/>
              </a:rPr>
              <a:t>Roth</a:t>
            </a: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CF10C-E5D8-C449-BC8A-51B4AA32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color in a map is to give a clear visual indication of what is happening on the earth.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335FF-853A-994A-BCB2-0CA3315C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3" y="3312673"/>
            <a:ext cx="4192657" cy="2864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EFF93-32D7-EA4A-AEBD-3FD5F4A27656}"/>
              </a:ext>
            </a:extLst>
          </p:cNvPr>
          <p:cNvSpPr txBox="1"/>
          <p:nvPr/>
        </p:nvSpPr>
        <p:spPr>
          <a:xfrm>
            <a:off x="628650" y="3962077"/>
            <a:ext cx="3569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“Sanitary Map of the Town of Leeds” 1842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Blue dots are cholera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Orange dots are other contagious diseases</a:t>
            </a:r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0876E49-C69D-8A4F-9625-CED69BFC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D9B1-5177-C945-A698-E68E6C1C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8" y="2941981"/>
            <a:ext cx="4013207" cy="293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C6933-2C8F-6E4D-AB5D-8B1B723B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43" y="2941981"/>
            <a:ext cx="4013207" cy="2938241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68F495E-F565-024E-8EFF-56020337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Graphically showing the difference between entities by using 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3E9EF-DEEE-B946-AAB3-A6EBEA3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1" y="2941981"/>
            <a:ext cx="3642142" cy="18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6715-961F-8849-8097-B8B252861C7A}"/>
              </a:ext>
            </a:extLst>
          </p:cNvPr>
          <p:cNvSpPr txBox="1"/>
          <p:nvPr/>
        </p:nvSpPr>
        <p:spPr>
          <a:xfrm>
            <a:off x="556311" y="4737706"/>
            <a:ext cx="35698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Color Brewer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77"/>
              </a:rPr>
              <a:t>Online tool for selecting color schemes for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E4BF-35BE-4E7C-B73C-486A5409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7BE6-40A3-47C2-BCB1-DBCF3E564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78" y="5328138"/>
            <a:ext cx="4023506" cy="1028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Leaflet, 3</a:t>
            </a:r>
            <a:r>
              <a:rPr lang="en-US" sz="1800" baseline="30000" dirty="0">
                <a:latin typeface="Gill Sans MT" panose="020B0502020104020203" pitchFamily="34" charset="0"/>
              </a:rPr>
              <a:t>rd</a:t>
            </a:r>
            <a:r>
              <a:rPr lang="en-US" sz="1800" dirty="0">
                <a:latin typeface="Gill Sans MT" panose="020B0502020104020203" pitchFamily="34" charset="0"/>
              </a:rPr>
              <a:t> party, or custom map tiles </a:t>
            </a:r>
          </a:p>
          <a:p>
            <a:pPr marL="0" indent="0" algn="ctr">
              <a:buNone/>
            </a:pPr>
            <a:r>
              <a:rPr lang="en-US" sz="1800" dirty="0">
                <a:latin typeface="Gill Sans MT" panose="020B0502020104020203" pitchFamily="34" charset="0"/>
              </a:rPr>
              <a:t> Landscape of chosen design and detail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AAA1-630A-4F2A-BF42-3F4544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33FB-0E92-4E37-996D-4D1A2CF8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304177" y="1547447"/>
            <a:ext cx="4023507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95C10-D69A-4D90-A759-178BCCE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7" y="1547447"/>
            <a:ext cx="4031432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23AF30-A2FB-4A39-9124-DAA88C7E52B6}"/>
              </a:ext>
            </a:extLst>
          </p:cNvPr>
          <p:cNvSpPr txBox="1">
            <a:spLocks/>
          </p:cNvSpPr>
          <p:nvPr/>
        </p:nvSpPr>
        <p:spPr>
          <a:xfrm>
            <a:off x="1250028" y="1050070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637C-E27F-4C7F-864D-5EFE0B99EEF2}"/>
              </a:ext>
            </a:extLst>
          </p:cNvPr>
          <p:cNvSpPr txBox="1">
            <a:spLocks/>
          </p:cNvSpPr>
          <p:nvPr/>
        </p:nvSpPr>
        <p:spPr>
          <a:xfrm>
            <a:off x="5766131" y="1028699"/>
            <a:ext cx="2131804" cy="55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ill Sans MT" panose="020B0502020104020203" pitchFamily="34" charset="0"/>
              </a:rPr>
              <a:t>Zoom: ‘16’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7B9BE7-EB89-44DE-906E-1AE97ECBDF43}"/>
              </a:ext>
            </a:extLst>
          </p:cNvPr>
          <p:cNvSpPr txBox="1">
            <a:spLocks/>
          </p:cNvSpPr>
          <p:nvPr/>
        </p:nvSpPr>
        <p:spPr>
          <a:xfrm>
            <a:off x="4816317" y="5295899"/>
            <a:ext cx="4031432" cy="10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Layering capability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Gill Sans MT" panose="020B0502020104020203" pitchFamily="34" charset="0"/>
              </a:rPr>
              <a:t>2-lines of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90C1-973F-4183-B0FD-A5B15122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err="1"/>
              <a:t>Basemaps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01363-51E7-4EFE-8AAF-1BCDFD02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036091"/>
            <a:ext cx="7886700" cy="5922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Artistry v. Clarity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2EAC2-F0C9-46B8-87B6-C0F8ED87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C7CA-3AB7-45B8-9310-0FBE1794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2" y="2342785"/>
            <a:ext cx="4022512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0C841-A6EB-4C71-96BD-B8173C3E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93" y="2342785"/>
            <a:ext cx="4026755" cy="3657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A07B1E-A721-4112-9CF3-06996016A693}"/>
              </a:ext>
            </a:extLst>
          </p:cNvPr>
          <p:cNvSpPr txBox="1">
            <a:spLocks/>
          </p:cNvSpPr>
          <p:nvPr/>
        </p:nvSpPr>
        <p:spPr>
          <a:xfrm>
            <a:off x="1186962" y="1621694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Watercolor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316EBD-1DF6-40A9-A901-980E34DF13EF}"/>
              </a:ext>
            </a:extLst>
          </p:cNvPr>
          <p:cNvSpPr txBox="1">
            <a:spLocks/>
          </p:cNvSpPr>
          <p:nvPr/>
        </p:nvSpPr>
        <p:spPr>
          <a:xfrm>
            <a:off x="5308976" y="1628351"/>
            <a:ext cx="2297948" cy="636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 err="1">
                <a:latin typeface="Gill Sans MT" panose="020B0502020104020203" pitchFamily="34" charset="0"/>
              </a:rPr>
              <a:t>NatGeo</a:t>
            </a:r>
            <a:endParaRPr lang="en-US" sz="5600" dirty="0">
              <a:latin typeface="Gill Sans MT" panose="020B05020201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600" dirty="0">
                <a:latin typeface="Gill Sans MT" panose="020B0502020104020203" pitchFamily="34" charset="0"/>
              </a:rPr>
              <a:t>Zoom: ‘11’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Discrete, multiple variables</a:t>
            </a:r>
          </a:p>
          <a:p>
            <a:r>
              <a:rPr lang="en-US" dirty="0"/>
              <a:t>View of landscape</a:t>
            </a:r>
          </a:p>
          <a:p>
            <a:r>
              <a:rPr lang="en-US" dirty="0"/>
              <a:t>Dot size can be misleading</a:t>
            </a:r>
          </a:p>
          <a:p>
            <a:r>
              <a:rPr lang="en-US" dirty="0"/>
              <a:t>Opacity for density</a:t>
            </a:r>
          </a:p>
          <a:p>
            <a:pPr marL="0" indent="0">
              <a:buNone/>
            </a:pPr>
            <a:r>
              <a:rPr lang="en-US" dirty="0"/>
              <a:t>*Map examples*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5837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1557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Open data should mean that data is open and available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While data is available is it really open to the public?</a:t>
            </a:r>
          </a:p>
          <a:p>
            <a:r>
              <a:rPr lang="en-US" dirty="0">
                <a:latin typeface="Gill Sans MT" panose="020B0502020104020203" pitchFamily="34" charset="0"/>
              </a:rPr>
              <a:t>Is open data really open at all?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Yes and no</a:t>
            </a:r>
          </a:p>
          <a:p>
            <a:r>
              <a:rPr lang="en-US" dirty="0">
                <a:latin typeface="Gill Sans MT" panose="020B0502020104020203" pitchFamily="34" charset="0"/>
              </a:rPr>
              <a:t>Does the public know what or how to use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Comma-separated values (.csv)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JavaScript Object Notation (JSON)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Application Programming Interface (API)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Dot Map</a:t>
            </a:r>
          </a:p>
        </p:txBody>
      </p:sp>
    </p:spTree>
    <p:extLst>
      <p:ext uri="{BB962C8B-B14F-4D97-AF65-F5344CB8AC3E}">
        <p14:creationId xmlns:p14="http://schemas.microsoft.com/office/powerpoint/2010/main" val="69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Solution to densely populated dot map</a:t>
            </a:r>
          </a:p>
          <a:p>
            <a:r>
              <a:rPr lang="en-US" dirty="0"/>
              <a:t>Mouse over feature</a:t>
            </a:r>
          </a:p>
          <a:p>
            <a:r>
              <a:rPr lang="en-US" dirty="0"/>
              <a:t>‘</a:t>
            </a:r>
            <a:r>
              <a:rPr lang="en-US" dirty="0" err="1"/>
              <a:t>Spiderfy</a:t>
            </a:r>
            <a:r>
              <a:rPr lang="en-US" dirty="0"/>
              <a:t>’ shows individual objects on zoom</a:t>
            </a:r>
          </a:p>
          <a:p>
            <a:r>
              <a:rPr lang="en-US" dirty="0"/>
              <a:t>Computationally more efficient than dot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175180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Cluster Map</a:t>
            </a:r>
          </a:p>
        </p:txBody>
      </p:sp>
    </p:spTree>
    <p:extLst>
      <p:ext uri="{BB962C8B-B14F-4D97-AF65-F5344CB8AC3E}">
        <p14:creationId xmlns:p14="http://schemas.microsoft.com/office/powerpoint/2010/main" val="24179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Density, higher level view</a:t>
            </a:r>
          </a:p>
          <a:p>
            <a:r>
              <a:rPr lang="en-US" dirty="0"/>
              <a:t>Heat v. Hot Spot important distinction</a:t>
            </a:r>
          </a:p>
          <a:p>
            <a:r>
              <a:rPr lang="en-US" dirty="0"/>
              <a:t>Single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5664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Map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*Map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19217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r>
              <a:rPr lang="en-US" dirty="0"/>
              <a:t># NIBRS Incident types</a:t>
            </a:r>
          </a:p>
          <a:p>
            <a:r>
              <a:rPr lang="en-US" dirty="0"/>
              <a:t>Can’t display all variables at once</a:t>
            </a:r>
          </a:p>
          <a:p>
            <a:r>
              <a:rPr lang="en-US" dirty="0"/>
              <a:t>What are most useful for citizens?</a:t>
            </a:r>
          </a:p>
          <a:p>
            <a:r>
              <a:rPr lang="en-US" dirty="0"/>
              <a:t>Careful to choose several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3700-1DE8-47FB-AC12-BA736016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1325563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044C-345A-4099-95AB-B8BD50AB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952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540FB-81C6-4893-9386-66200D62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F0B52-2148-4F3F-825C-1185C3C69498}"/>
              </a:ext>
            </a:extLst>
          </p:cNvPr>
          <p:cNvSpPr txBox="1">
            <a:spLocks/>
          </p:cNvSpPr>
          <p:nvPr/>
        </p:nvSpPr>
        <p:spPr>
          <a:xfrm>
            <a:off x="628650" y="1047688"/>
            <a:ext cx="7886700" cy="59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2D16-3007-4546-82E4-472347B2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55B2-11B6-4575-BC90-3C03E3BB2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BD1FB-4838-43D7-ACFD-34AAE18E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5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BF3-7EBB-4E23-BA27-CF8CA07D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49B3-6BCB-49D7-B27D-2EA28C0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4AA5-8924-4DCA-8361-74FE884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3B7-8DF0-49D3-B044-0803301C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D912-5B01-4948-BF5F-ACB9CE2B3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BC6F-E5FB-4D94-99A7-72C71038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Is open data really open?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Not solving it today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1782-6A8E-449C-A162-3D9D31C4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2EFD-7597-4D73-A046-7386AEE6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D1E-D523-41A2-966E-8A697D27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Open Data – data that is freely available for use and redistribution by anyone for any purpose.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http://opendatahandbook.org/glossary/en/terms/open-data/</a:t>
            </a:r>
            <a:endParaRPr lang="en-US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9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9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Two phase motivation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National Incident-Based Reporting System (NIBRS)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New crime reporting standard starting in 2021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Allows up to 10 offenses per incident</a:t>
            </a:r>
          </a:p>
          <a:p>
            <a:pPr lvl="2"/>
            <a:r>
              <a:rPr lang="en-US" dirty="0">
                <a:latin typeface="Gill Sans MT" panose="020B0502020104020203" pitchFamily="34" charset="0"/>
              </a:rPr>
              <a:t>Higher level detail on less serious crimes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42-5ACD-204C-95C8-777BADA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82" y="4562022"/>
            <a:ext cx="4225868" cy="150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CFA74-B871-5A4D-853E-5E55AA84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336257"/>
            <a:ext cx="1905000" cy="19304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C07659-0BB1-0D4B-A904-E5B801F9CA10}"/>
              </a:ext>
            </a:extLst>
          </p:cNvPr>
          <p:cNvSpPr/>
          <p:nvPr/>
        </p:nvSpPr>
        <p:spPr>
          <a:xfrm>
            <a:off x="2703157" y="5044273"/>
            <a:ext cx="1416818" cy="68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Motivation behind our Geovisual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Currently, no standards exist for geovisual framework to display criminal activity on digital maps.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0E463-502A-DF42-AB3A-C6BAB9C0F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7" y="3504613"/>
            <a:ext cx="2889005" cy="2248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265DC-BCAD-9647-AB3E-2B1F163924A7}"/>
              </a:ext>
            </a:extLst>
          </p:cNvPr>
          <p:cNvSpPr txBox="1"/>
          <p:nvPr/>
        </p:nvSpPr>
        <p:spPr>
          <a:xfrm>
            <a:off x="216667" y="5752888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www.crimemapping.com</a:t>
            </a:r>
            <a:r>
              <a:rPr lang="en-US" sz="1000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A4DD-A709-D646-BDDB-80986C47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37" y="3504613"/>
            <a:ext cx="2668392" cy="227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00137-0BD0-2445-A0E7-FE2877BA9E1F}"/>
              </a:ext>
            </a:extLst>
          </p:cNvPr>
          <p:cNvSpPr txBox="1"/>
          <p:nvPr/>
        </p:nvSpPr>
        <p:spPr>
          <a:xfrm>
            <a:off x="3208737" y="5784599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www.crimereports.com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231D0-5086-6D4E-B7DE-B21EEB030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4" y="3504614"/>
            <a:ext cx="2947139" cy="2281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C96F-5F8C-DB4F-A68F-05E1E7D3C645}"/>
              </a:ext>
            </a:extLst>
          </p:cNvPr>
          <p:cNvSpPr txBox="1"/>
          <p:nvPr/>
        </p:nvSpPr>
        <p:spPr>
          <a:xfrm>
            <a:off x="5980194" y="5785662"/>
            <a:ext cx="193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https:www.cityofirving.org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909</Words>
  <Application>Microsoft Macintosh PowerPoint</Application>
  <PresentationFormat>On-screen Show (4:3)</PresentationFormat>
  <Paragraphs>246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Gill Sans MT</vt:lpstr>
      <vt:lpstr>Office Theme</vt:lpstr>
      <vt:lpstr> A Geovisual Framework with Open Data for Novice Users </vt:lpstr>
      <vt:lpstr>Is open data really open?</vt:lpstr>
      <vt:lpstr>Is open data really open?</vt:lpstr>
      <vt:lpstr>Is open data really open?</vt:lpstr>
      <vt:lpstr>Motivation behind Geovisual Framework</vt:lpstr>
      <vt:lpstr>Motivation behind Geovisual Framework</vt:lpstr>
      <vt:lpstr>Motivation behind Geovisual Framework</vt:lpstr>
      <vt:lpstr>Motivation behind Geovisual Framework</vt:lpstr>
      <vt:lpstr>Motivation behind our Geovisual Framework</vt:lpstr>
      <vt:lpstr>Data Source</vt:lpstr>
      <vt:lpstr>Data Source</vt:lpstr>
      <vt:lpstr>Map Making</vt:lpstr>
      <vt:lpstr>Map Making</vt:lpstr>
      <vt:lpstr>Map Making</vt:lpstr>
      <vt:lpstr>Intro to framework</vt:lpstr>
      <vt:lpstr>Intro to framework</vt:lpstr>
      <vt:lpstr>Intro to framework</vt:lpstr>
      <vt:lpstr>Intro to Framework</vt:lpstr>
      <vt:lpstr>Geovisual Framework</vt:lpstr>
      <vt:lpstr>Geovisual Framework</vt:lpstr>
      <vt:lpstr>Interactivity</vt:lpstr>
      <vt:lpstr>Interactivity</vt:lpstr>
      <vt:lpstr>Interactivity</vt:lpstr>
      <vt:lpstr>Color</vt:lpstr>
      <vt:lpstr>Color</vt:lpstr>
      <vt:lpstr>Color</vt:lpstr>
      <vt:lpstr>Basemaps</vt:lpstr>
      <vt:lpstr>Basemaps</vt:lpstr>
      <vt:lpstr>Map Types</vt:lpstr>
      <vt:lpstr>Map Types</vt:lpstr>
      <vt:lpstr>Map Types</vt:lpstr>
      <vt:lpstr>Map Types</vt:lpstr>
      <vt:lpstr>Map Types</vt:lpstr>
      <vt:lpstr>Map Types</vt:lpstr>
      <vt:lpstr>Variable Selection</vt:lpstr>
      <vt:lpstr>Variable Selection</vt:lpstr>
      <vt:lpstr>Deployment &amp; Conclusion</vt:lpstr>
      <vt:lpstr>Deployment &amp; Conclusion</vt:lpstr>
      <vt:lpstr>Deployment &amp; Conclusion</vt:lpstr>
      <vt:lpstr>Deployment &amp; Conclusion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Crowder, Michael</cp:lastModifiedBy>
  <cp:revision>52</cp:revision>
  <dcterms:created xsi:type="dcterms:W3CDTF">2017-03-18T16:30:52Z</dcterms:created>
  <dcterms:modified xsi:type="dcterms:W3CDTF">2018-07-05T23:41:05Z</dcterms:modified>
</cp:coreProperties>
</file>